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73" r:id="rId2"/>
    <p:sldId id="276" r:id="rId3"/>
    <p:sldId id="277" r:id="rId4"/>
    <p:sldId id="278" r:id="rId5"/>
    <p:sldId id="275" r:id="rId6"/>
    <p:sldId id="280" r:id="rId7"/>
    <p:sldId id="281" r:id="rId8"/>
    <p:sldId id="279" r:id="rId9"/>
    <p:sldId id="282" r:id="rId10"/>
    <p:sldId id="284" r:id="rId11"/>
    <p:sldId id="283" r:id="rId12"/>
    <p:sldId id="285" r:id="rId13"/>
    <p:sldId id="287" r:id="rId14"/>
    <p:sldId id="288" r:id="rId15"/>
    <p:sldId id="289" r:id="rId16"/>
    <p:sldId id="290" r:id="rId17"/>
    <p:sldId id="286" r:id="rId18"/>
  </p:sldIdLst>
  <p:sldSz cx="9144000" cy="5715000" type="screen16x10"/>
  <p:notesSz cx="6858000" cy="9144000"/>
  <p:defaultTextStyle>
    <a:defPPr>
      <a:defRPr lang="en-US"/>
    </a:defPPr>
    <a:lvl1pPr marL="0" algn="l" defTabSz="4753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37668" algn="l" defTabSz="4753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475333" algn="l" defTabSz="4753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13000" algn="l" defTabSz="4753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950666" algn="l" defTabSz="4753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188333" algn="l" defTabSz="4753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425999" algn="l" defTabSz="4753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663667" algn="l" defTabSz="4753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1901332" algn="l" defTabSz="4753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1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1"/>
    <a:srgbClr val="25991F"/>
    <a:srgbClr val="7F9F6D"/>
    <a:srgbClr val="EFDC6D"/>
    <a:srgbClr val="DE262A"/>
    <a:srgbClr val="B8D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880" autoAdjust="0"/>
  </p:normalViewPr>
  <p:slideViewPr>
    <p:cSldViewPr>
      <p:cViewPr varScale="1">
        <p:scale>
          <a:sx n="52" d="100"/>
          <a:sy n="52" d="100"/>
        </p:scale>
        <p:origin x="62" y="701"/>
      </p:cViewPr>
      <p:guideLst>
        <p:guide orient="horz" pos="1200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F8CAA-1455-4F5C-A2A7-63D7A8B0CAB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95A70-443A-4FA4-A4E6-7543B6584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33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95A70-443A-4FA4-A4E6-7543B6584C2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1183569"/>
            <a:ext cx="3886200" cy="8166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59001"/>
            <a:ext cx="3200400" cy="973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7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5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1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50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88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25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63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01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2" y="152578"/>
            <a:ext cx="1028700" cy="32508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1" y="152578"/>
            <a:ext cx="3009900" cy="32508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8" y="2448279"/>
            <a:ext cx="3886200" cy="75670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8" y="1614841"/>
            <a:ext cx="3886200" cy="833438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3766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7533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1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5066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8833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2599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6366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90133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2" y="889000"/>
            <a:ext cx="2019300" cy="251442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2" y="889000"/>
            <a:ext cx="2019300" cy="251442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852842"/>
            <a:ext cx="2020095" cy="35542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7668" indent="0">
              <a:buNone/>
              <a:defRPr sz="1100" b="1"/>
            </a:lvl2pPr>
            <a:lvl3pPr marL="475333" indent="0">
              <a:buNone/>
              <a:defRPr sz="1000" b="1"/>
            </a:lvl3pPr>
            <a:lvl4pPr marL="713000" indent="0">
              <a:buNone/>
              <a:defRPr sz="800" b="1"/>
            </a:lvl4pPr>
            <a:lvl5pPr marL="950666" indent="0">
              <a:buNone/>
              <a:defRPr sz="800" b="1"/>
            </a:lvl5pPr>
            <a:lvl6pPr marL="1188333" indent="0">
              <a:buNone/>
              <a:defRPr sz="800" b="1"/>
            </a:lvl6pPr>
            <a:lvl7pPr marL="1425999" indent="0">
              <a:buNone/>
              <a:defRPr sz="800" b="1"/>
            </a:lvl7pPr>
            <a:lvl8pPr marL="1663667" indent="0">
              <a:buNone/>
              <a:defRPr sz="800" b="1"/>
            </a:lvl8pPr>
            <a:lvl9pPr marL="190133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208264"/>
            <a:ext cx="2020095" cy="219516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5" y="852842"/>
            <a:ext cx="2020887" cy="35542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7668" indent="0">
              <a:buNone/>
              <a:defRPr sz="1100" b="1"/>
            </a:lvl2pPr>
            <a:lvl3pPr marL="475333" indent="0">
              <a:buNone/>
              <a:defRPr sz="1000" b="1"/>
            </a:lvl3pPr>
            <a:lvl4pPr marL="713000" indent="0">
              <a:buNone/>
              <a:defRPr sz="800" b="1"/>
            </a:lvl4pPr>
            <a:lvl5pPr marL="950666" indent="0">
              <a:buNone/>
              <a:defRPr sz="800" b="1"/>
            </a:lvl5pPr>
            <a:lvl6pPr marL="1188333" indent="0">
              <a:buNone/>
              <a:defRPr sz="800" b="1"/>
            </a:lvl6pPr>
            <a:lvl7pPr marL="1425999" indent="0">
              <a:buNone/>
              <a:defRPr sz="800" b="1"/>
            </a:lvl7pPr>
            <a:lvl8pPr marL="1663667" indent="0">
              <a:buNone/>
              <a:defRPr sz="800" b="1"/>
            </a:lvl8pPr>
            <a:lvl9pPr marL="190133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5" y="1208264"/>
            <a:ext cx="2020887" cy="219516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2" y="151695"/>
            <a:ext cx="1504156" cy="645583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51697"/>
            <a:ext cx="2555876" cy="3251729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2" y="797280"/>
            <a:ext cx="1504156" cy="2606146"/>
          </a:xfrm>
        </p:spPr>
        <p:txBody>
          <a:bodyPr/>
          <a:lstStyle>
            <a:lvl1pPr marL="0" indent="0">
              <a:buNone/>
              <a:defRPr sz="700"/>
            </a:lvl1pPr>
            <a:lvl2pPr marL="237668" indent="0">
              <a:buNone/>
              <a:defRPr sz="600"/>
            </a:lvl2pPr>
            <a:lvl3pPr marL="475333" indent="0">
              <a:buNone/>
              <a:defRPr sz="500"/>
            </a:lvl3pPr>
            <a:lvl4pPr marL="713000" indent="0">
              <a:buNone/>
              <a:defRPr sz="400"/>
            </a:lvl4pPr>
            <a:lvl5pPr marL="950666" indent="0">
              <a:buNone/>
              <a:defRPr sz="400"/>
            </a:lvl5pPr>
            <a:lvl6pPr marL="1188333" indent="0">
              <a:buNone/>
              <a:defRPr sz="400"/>
            </a:lvl6pPr>
            <a:lvl7pPr marL="1425999" indent="0">
              <a:buNone/>
              <a:defRPr sz="400"/>
            </a:lvl7pPr>
            <a:lvl8pPr marL="1663667" indent="0">
              <a:buNone/>
              <a:defRPr sz="400"/>
            </a:lvl8pPr>
            <a:lvl9pPr marL="1901332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5" y="2667000"/>
            <a:ext cx="2743200" cy="31485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5" y="340432"/>
            <a:ext cx="2743200" cy="2286000"/>
          </a:xfrm>
        </p:spPr>
        <p:txBody>
          <a:bodyPr/>
          <a:lstStyle>
            <a:lvl1pPr marL="0" indent="0">
              <a:buNone/>
              <a:defRPr sz="1700"/>
            </a:lvl1pPr>
            <a:lvl2pPr marL="237668" indent="0">
              <a:buNone/>
              <a:defRPr sz="1400"/>
            </a:lvl2pPr>
            <a:lvl3pPr marL="475333" indent="0">
              <a:buNone/>
              <a:defRPr sz="1200"/>
            </a:lvl3pPr>
            <a:lvl4pPr marL="713000" indent="0">
              <a:buNone/>
              <a:defRPr sz="1100"/>
            </a:lvl4pPr>
            <a:lvl5pPr marL="950666" indent="0">
              <a:buNone/>
              <a:defRPr sz="1100"/>
            </a:lvl5pPr>
            <a:lvl6pPr marL="1188333" indent="0">
              <a:buNone/>
              <a:defRPr sz="1100"/>
            </a:lvl6pPr>
            <a:lvl7pPr marL="1425999" indent="0">
              <a:buNone/>
              <a:defRPr sz="1100"/>
            </a:lvl7pPr>
            <a:lvl8pPr marL="1663667" indent="0">
              <a:buNone/>
              <a:defRPr sz="1100"/>
            </a:lvl8pPr>
            <a:lvl9pPr marL="1901332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5" y="2981854"/>
            <a:ext cx="2743200" cy="447147"/>
          </a:xfrm>
        </p:spPr>
        <p:txBody>
          <a:bodyPr/>
          <a:lstStyle>
            <a:lvl1pPr marL="0" indent="0">
              <a:buNone/>
              <a:defRPr sz="700"/>
            </a:lvl1pPr>
            <a:lvl2pPr marL="237668" indent="0">
              <a:buNone/>
              <a:defRPr sz="600"/>
            </a:lvl2pPr>
            <a:lvl3pPr marL="475333" indent="0">
              <a:buNone/>
              <a:defRPr sz="500"/>
            </a:lvl3pPr>
            <a:lvl4pPr marL="713000" indent="0">
              <a:buNone/>
              <a:defRPr sz="400"/>
            </a:lvl4pPr>
            <a:lvl5pPr marL="950666" indent="0">
              <a:buNone/>
              <a:defRPr sz="400"/>
            </a:lvl5pPr>
            <a:lvl6pPr marL="1188333" indent="0">
              <a:buNone/>
              <a:defRPr sz="400"/>
            </a:lvl6pPr>
            <a:lvl7pPr marL="1425999" indent="0">
              <a:buNone/>
              <a:defRPr sz="400"/>
            </a:lvl7pPr>
            <a:lvl8pPr marL="1663667" indent="0">
              <a:buNone/>
              <a:defRPr sz="400"/>
            </a:lvl8pPr>
            <a:lvl9pPr marL="1901332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577"/>
            <a:ext cx="4114800" cy="635000"/>
          </a:xfrm>
          <a:prstGeom prst="rect">
            <a:avLst/>
          </a:prstGeom>
        </p:spPr>
        <p:txBody>
          <a:bodyPr vert="horz" lIns="47534" tIns="23766" rIns="47534" bIns="2376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89000"/>
            <a:ext cx="4114800" cy="2514425"/>
          </a:xfrm>
          <a:prstGeom prst="rect">
            <a:avLst/>
          </a:prstGeom>
        </p:spPr>
        <p:txBody>
          <a:bodyPr vert="horz" lIns="47534" tIns="23766" rIns="47534" bIns="2376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531307"/>
            <a:ext cx="1066800" cy="202848"/>
          </a:xfrm>
          <a:prstGeom prst="rect">
            <a:avLst/>
          </a:prstGeom>
        </p:spPr>
        <p:txBody>
          <a:bodyPr vert="horz" lIns="47534" tIns="23766" rIns="47534" bIns="23766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1" y="3531307"/>
            <a:ext cx="1447800" cy="202848"/>
          </a:xfrm>
          <a:prstGeom prst="rect">
            <a:avLst/>
          </a:prstGeom>
        </p:spPr>
        <p:txBody>
          <a:bodyPr vert="horz" lIns="47534" tIns="23766" rIns="47534" bIns="23766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531307"/>
            <a:ext cx="1066800" cy="202848"/>
          </a:xfrm>
          <a:prstGeom prst="rect">
            <a:avLst/>
          </a:prstGeom>
        </p:spPr>
        <p:txBody>
          <a:bodyPr vert="horz" lIns="47534" tIns="23766" rIns="47534" bIns="23766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5333" rtl="0" eaLnBrk="1" latinLnBrk="0" hangingPunct="1">
        <a:spcBef>
          <a:spcPct val="0"/>
        </a:spcBef>
        <a:buNone/>
        <a:defRPr sz="2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250" indent="-178250" algn="l" defTabSz="47533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386208" indent="-148541" algn="l" defTabSz="47533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94167" indent="-118833" algn="l" defTabSz="47533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1832" indent="-118833" algn="l" defTabSz="475333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69500" indent="-118833" algn="l" defTabSz="475333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07166" indent="-118833" algn="l" defTabSz="475333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44832" indent="-118833" algn="l" defTabSz="475333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782499" indent="-118833" algn="l" defTabSz="475333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20166" indent="-118833" algn="l" defTabSz="475333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533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37668" algn="l" defTabSz="47533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75333" algn="l" defTabSz="47533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3000" algn="l" defTabSz="47533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50666" algn="l" defTabSz="47533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333" algn="l" defTabSz="47533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999" algn="l" defTabSz="47533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663667" algn="l" defTabSz="47533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01332" algn="l" defTabSz="47533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ый треугольник 12"/>
          <p:cNvSpPr/>
          <p:nvPr/>
        </p:nvSpPr>
        <p:spPr>
          <a:xfrm flipH="1">
            <a:off x="2496539" y="2297441"/>
            <a:ext cx="6647461" cy="3417563"/>
          </a:xfrm>
          <a:prstGeom prst="rtTriangle">
            <a:avLst/>
          </a:prstGeom>
          <a:solidFill>
            <a:srgbClr val="C0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>
            <a:off x="0" y="3356326"/>
            <a:ext cx="4427984" cy="2371212"/>
          </a:xfrm>
          <a:prstGeom prst="rtTriangle">
            <a:avLst/>
          </a:prstGeom>
          <a:solidFill>
            <a:srgbClr val="FFD961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28498" y="245836"/>
            <a:ext cx="47036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/>
              <a:t> </a:t>
            </a:r>
            <a:r>
              <a:rPr lang="ru-RU" sz="1700" dirty="0"/>
              <a:t>МБДОУ детский сад №3 «Радуга» </a:t>
            </a:r>
            <a:r>
              <a:rPr lang="ru-RU" sz="1700" dirty="0" err="1"/>
              <a:t>р.п</a:t>
            </a:r>
            <a:r>
              <a:rPr lang="ru-RU" sz="1700" dirty="0"/>
              <a:t>. Шилово</a:t>
            </a:r>
          </a:p>
        </p:txBody>
      </p:sp>
      <p:sp>
        <p:nvSpPr>
          <p:cNvPr id="7" name="Параллелограмм 6"/>
          <p:cNvSpPr/>
          <p:nvPr/>
        </p:nvSpPr>
        <p:spPr>
          <a:xfrm>
            <a:off x="1845325" y="5167990"/>
            <a:ext cx="5103691" cy="467541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ШИЛОВО, 2024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1727" y="4012309"/>
            <a:ext cx="4626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Митяева Марина Геннадьевна</a:t>
            </a:r>
          </a:p>
          <a:p>
            <a:pPr algn="ctr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инструктор по физической культуре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90600" y="1317970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Семинар –практикум</a:t>
            </a:r>
          </a:p>
          <a:p>
            <a:pPr algn="ctr"/>
            <a:r>
              <a:rPr lang="ru-RU" sz="3200" b="1" dirty="0">
                <a:solidFill>
                  <a:schemeClr val="accent2"/>
                </a:solidFill>
              </a:rPr>
              <a:t>«Физкультурно-оздоровительный климат в семье»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 flipH="1" flipV="1">
            <a:off x="7315200" y="0"/>
            <a:ext cx="1584176" cy="932540"/>
          </a:xfrm>
          <a:prstGeom prst="triangle">
            <a:avLst/>
          </a:prstGeom>
          <a:solidFill>
            <a:srgbClr val="C0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flipH="1" flipV="1">
            <a:off x="7570710" y="-12534"/>
            <a:ext cx="1584176" cy="932540"/>
          </a:xfrm>
          <a:prstGeom prst="triangle">
            <a:avLst/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2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D73B35-44CC-0006-377D-13E52E2651B1}"/>
              </a:ext>
            </a:extLst>
          </p:cNvPr>
          <p:cNvSpPr txBox="1"/>
          <p:nvPr/>
        </p:nvSpPr>
        <p:spPr>
          <a:xfrm>
            <a:off x="533400" y="647700"/>
            <a:ext cx="8001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«Здоровый образ жизни с детства»</a:t>
            </a:r>
          </a:p>
          <a:p>
            <a:pPr algn="ctr"/>
            <a:endParaRPr lang="ru-RU" sz="36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систематизировать знания родителей по вопросам оздоровления дошкольников и формирования у них навыков здорового образа жизни.</a:t>
            </a:r>
          </a:p>
          <a:p>
            <a:pPr algn="ctr"/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игры: всем участникам разделиться на 2 команды.</a:t>
            </a:r>
          </a:p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Оборудование: бубен, крупа, травяной сбор,  апельсин, мыльные пузыри,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перчатка, мяч, бумажные фигуры, клей.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57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6C04829-4E56-CAC1-59FB-903696E74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72265"/>
              </p:ext>
            </p:extLst>
          </p:nvPr>
        </p:nvGraphicFramePr>
        <p:xfrm>
          <a:off x="381000" y="825500"/>
          <a:ext cx="8458200" cy="439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76391025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3828114904"/>
                    </a:ext>
                  </a:extLst>
                </a:gridCol>
              </a:tblGrid>
              <a:tr h="4394200">
                <a:tc>
                  <a:txBody>
                    <a:bodyPr/>
                    <a:lstStyle/>
                    <a:p>
                      <a:pPr algn="ctr"/>
                      <a:r>
                        <a:rPr lang="ru-RU" sz="3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Приветствие </a:t>
                      </a:r>
                      <a:r>
                        <a:rPr lang="ru-RU" sz="3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«Румяные щечки»</a:t>
                      </a:r>
                    </a:p>
                    <a:p>
                      <a:pPr algn="ctr"/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Румяные щечки 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Горят, как цветочки. 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Здоровьем пышем, 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Легко дышим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75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Приветствие </a:t>
                      </a:r>
                    </a:p>
                    <a:p>
                      <a:pPr marL="0" marR="0" lvl="0" indent="0" algn="ctr" defTabSz="475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«Задорные девчата»</a:t>
                      </a:r>
                    </a:p>
                    <a:p>
                      <a:pPr marL="0" marR="0" lvl="0" indent="0" algn="ctr" defTabSz="475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75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Мы – задорные девчата, </a:t>
                      </a:r>
                      <a:endParaRPr kumimoji="0" lang="ru-RU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75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Трудности нам нипочем. </a:t>
                      </a:r>
                      <a:endParaRPr kumimoji="0" lang="ru-RU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75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Обойдем мы все преграды </a:t>
                      </a:r>
                      <a:endParaRPr kumimoji="0" lang="ru-RU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75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к победе мы придем. </a:t>
                      </a:r>
                      <a:endParaRPr kumimoji="0" lang="ru-RU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80002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FE7069D-4BD7-36E1-DF4C-CF06B7F4E504}"/>
              </a:ext>
            </a:extLst>
          </p:cNvPr>
          <p:cNvSpPr txBox="1"/>
          <p:nvPr/>
        </p:nvSpPr>
        <p:spPr>
          <a:xfrm>
            <a:off x="2362200" y="11430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75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№1 </a:t>
            </a:r>
          </a:p>
        </p:txBody>
      </p:sp>
    </p:spTree>
    <p:extLst>
      <p:ext uri="{BB962C8B-B14F-4D97-AF65-F5344CB8AC3E}">
        <p14:creationId xmlns:p14="http://schemas.microsoft.com/office/powerpoint/2010/main" val="197594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6D234C-3E14-E73A-0B69-7813B640171E}"/>
              </a:ext>
            </a:extLst>
          </p:cNvPr>
          <p:cNvSpPr txBox="1"/>
          <p:nvPr/>
        </p:nvSpPr>
        <p:spPr>
          <a:xfrm>
            <a:off x="1752600" y="952500"/>
            <a:ext cx="5867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№2 </a:t>
            </a:r>
          </a:p>
          <a:p>
            <a:pPr algn="ctr"/>
            <a:endParaRPr lang="ru-RU" sz="32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«Разминочная»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32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  пословицы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75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6D234C-3E14-E73A-0B69-7813B640171E}"/>
              </a:ext>
            </a:extLst>
          </p:cNvPr>
          <p:cNvSpPr txBox="1"/>
          <p:nvPr/>
        </p:nvSpPr>
        <p:spPr>
          <a:xfrm>
            <a:off x="1752600" y="952500"/>
            <a:ext cx="5867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№ 3 </a:t>
            </a:r>
          </a:p>
          <a:p>
            <a:pPr algn="ctr"/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«Цветочный ящик» 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85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6D234C-3E14-E73A-0B69-7813B640171E}"/>
              </a:ext>
            </a:extLst>
          </p:cNvPr>
          <p:cNvSpPr txBox="1"/>
          <p:nvPr/>
        </p:nvSpPr>
        <p:spPr>
          <a:xfrm>
            <a:off x="381000" y="800100"/>
            <a:ext cx="8229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№ 4 </a:t>
            </a:r>
          </a:p>
          <a:p>
            <a:pPr algn="ctr"/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«Волшебный мешочек»</a:t>
            </a:r>
          </a:p>
          <a:p>
            <a:pPr algn="ctr"/>
            <a:endParaRPr lang="ru-RU" sz="32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«Какой вид оздоровления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отражает предмет?» </a:t>
            </a:r>
          </a:p>
        </p:txBody>
      </p:sp>
    </p:spTree>
    <p:extLst>
      <p:ext uri="{BB962C8B-B14F-4D97-AF65-F5344CB8AC3E}">
        <p14:creationId xmlns:p14="http://schemas.microsoft.com/office/powerpoint/2010/main" val="3473728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6D234C-3E14-E73A-0B69-7813B640171E}"/>
              </a:ext>
            </a:extLst>
          </p:cNvPr>
          <p:cNvSpPr txBox="1"/>
          <p:nvPr/>
        </p:nvSpPr>
        <p:spPr>
          <a:xfrm>
            <a:off x="457200" y="1287840"/>
            <a:ext cx="822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№ 5 </a:t>
            </a:r>
          </a:p>
          <a:p>
            <a:pPr algn="ctr"/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«Викторина»</a:t>
            </a:r>
          </a:p>
        </p:txBody>
      </p:sp>
    </p:spTree>
    <p:extLst>
      <p:ext uri="{BB962C8B-B14F-4D97-AF65-F5344CB8AC3E}">
        <p14:creationId xmlns:p14="http://schemas.microsoft.com/office/powerpoint/2010/main" val="2497870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8407643-AC63-27EE-B211-32EB5D321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850678"/>
              </p:ext>
            </p:extLst>
          </p:nvPr>
        </p:nvGraphicFramePr>
        <p:xfrm>
          <a:off x="533400" y="1573275"/>
          <a:ext cx="8153400" cy="118776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54626">
                  <a:extLst>
                    <a:ext uri="{9D8B030D-6E8A-4147-A177-3AD203B41FA5}">
                      <a16:colId xmlns:a16="http://schemas.microsoft.com/office/drawing/2014/main" val="2349533078"/>
                    </a:ext>
                  </a:extLst>
                </a:gridCol>
                <a:gridCol w="2003793">
                  <a:extLst>
                    <a:ext uri="{9D8B030D-6E8A-4147-A177-3AD203B41FA5}">
                      <a16:colId xmlns:a16="http://schemas.microsoft.com/office/drawing/2014/main" val="2048396268"/>
                    </a:ext>
                  </a:extLst>
                </a:gridCol>
                <a:gridCol w="1836812">
                  <a:extLst>
                    <a:ext uri="{9D8B030D-6E8A-4147-A177-3AD203B41FA5}">
                      <a16:colId xmlns:a16="http://schemas.microsoft.com/office/drawing/2014/main" val="440920032"/>
                    </a:ext>
                  </a:extLst>
                </a:gridCol>
                <a:gridCol w="2358169">
                  <a:extLst>
                    <a:ext uri="{9D8B030D-6E8A-4147-A177-3AD203B41FA5}">
                      <a16:colId xmlns:a16="http://schemas.microsoft.com/office/drawing/2014/main" val="388040711"/>
                    </a:ext>
                  </a:extLst>
                </a:gridCol>
              </a:tblGrid>
              <a:tr h="1452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Красивый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Ловкий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Статный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Крепкий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3467394"/>
                  </a:ext>
                </a:extLst>
              </a:tr>
              <a:tr h="1452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</a:rPr>
                        <a:t>Сутулый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Бледный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Стройный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Неуклюжий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7476669"/>
                  </a:ext>
                </a:extLst>
              </a:tr>
              <a:tr h="1452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Сильный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Румяный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Толстый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</a:rPr>
                        <a:t>Подтянутый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56634665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DD0CB6F-E892-CF7D-3B07-D59247039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416242"/>
              </p:ext>
            </p:extLst>
          </p:nvPr>
        </p:nvGraphicFramePr>
        <p:xfrm>
          <a:off x="533400" y="3467100"/>
          <a:ext cx="8153401" cy="12496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49179">
                  <a:extLst>
                    <a:ext uri="{9D8B030D-6E8A-4147-A177-3AD203B41FA5}">
                      <a16:colId xmlns:a16="http://schemas.microsoft.com/office/drawing/2014/main" val="1246052694"/>
                    </a:ext>
                  </a:extLst>
                </a:gridCol>
                <a:gridCol w="1979913">
                  <a:extLst>
                    <a:ext uri="{9D8B030D-6E8A-4147-A177-3AD203B41FA5}">
                      <a16:colId xmlns:a16="http://schemas.microsoft.com/office/drawing/2014/main" val="1312510089"/>
                    </a:ext>
                  </a:extLst>
                </a:gridCol>
                <a:gridCol w="1848602">
                  <a:extLst>
                    <a:ext uri="{9D8B030D-6E8A-4147-A177-3AD203B41FA5}">
                      <a16:colId xmlns:a16="http://schemas.microsoft.com/office/drawing/2014/main" val="1102135192"/>
                    </a:ext>
                  </a:extLst>
                </a:gridCol>
                <a:gridCol w="2375707">
                  <a:extLst>
                    <a:ext uri="{9D8B030D-6E8A-4147-A177-3AD203B41FA5}">
                      <a16:colId xmlns:a16="http://schemas.microsoft.com/office/drawing/2014/main" val="4207893811"/>
                    </a:ext>
                  </a:extLst>
                </a:gridCol>
              </a:tblGrid>
              <a:tr h="41656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effectLst/>
                        </a:rPr>
                        <a:t>Яблоки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9" marR="5075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>
                          <a:effectLst/>
                        </a:rPr>
                        <a:t>Морковь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9" marR="5075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>
                          <a:effectLst/>
                        </a:rPr>
                        <a:t>Конфеты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9" marR="5075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>
                          <a:effectLst/>
                        </a:rPr>
                        <a:t>Котлета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9" marR="50759" marT="0" marB="0"/>
                </a:tc>
                <a:extLst>
                  <a:ext uri="{0D108BD9-81ED-4DB2-BD59-A6C34878D82A}">
                    <a16:rowId xmlns:a16="http://schemas.microsoft.com/office/drawing/2014/main" val="1921085611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just"/>
                      <a:r>
                        <a:rPr lang="ru-RU" sz="2400">
                          <a:effectLst/>
                        </a:rPr>
                        <a:t>Каша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9" marR="5075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>
                          <a:effectLst/>
                        </a:rPr>
                        <a:t>Мороженное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9" marR="5075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>
                          <a:effectLst/>
                        </a:rPr>
                        <a:t>Пепси-кола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9" marR="5075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>
                          <a:effectLst/>
                        </a:rPr>
                        <a:t>Чипсы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9" marR="50759" marT="0" marB="0"/>
                </a:tc>
                <a:extLst>
                  <a:ext uri="{0D108BD9-81ED-4DB2-BD59-A6C34878D82A}">
                    <a16:rowId xmlns:a16="http://schemas.microsoft.com/office/drawing/2014/main" val="1990224529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just"/>
                      <a:r>
                        <a:rPr lang="ru-RU" sz="2400">
                          <a:effectLst/>
                        </a:rPr>
                        <a:t>Кефир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9" marR="5075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>
                          <a:effectLst/>
                        </a:rPr>
                        <a:t>Борщ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9" marR="5075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>
                          <a:effectLst/>
                        </a:rPr>
                        <a:t>Рыба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9" marR="50759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effectLst/>
                        </a:rPr>
                        <a:t>Сыр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9" marR="50759" marT="0" marB="0"/>
                </a:tc>
                <a:extLst>
                  <a:ext uri="{0D108BD9-81ED-4DB2-BD59-A6C34878D82A}">
                    <a16:rowId xmlns:a16="http://schemas.microsoft.com/office/drawing/2014/main" val="1139042141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F9F56E59-4821-0F72-801C-5D4B13631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636"/>
            <a:ext cx="8382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№6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Правильные слова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команда: для характеристики здорового человека; 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команда: полезные продукты, а ненужные зачеркните.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93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1F8C05-9D1C-D49B-2762-FC139A990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3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4B8BBD-6325-2601-88DA-472331B7490C}"/>
              </a:ext>
            </a:extLst>
          </p:cNvPr>
          <p:cNvSpPr txBox="1"/>
          <p:nvPr/>
        </p:nvSpPr>
        <p:spPr>
          <a:xfrm>
            <a:off x="228600" y="114301"/>
            <a:ext cx="8534400" cy="5150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же такое «Здоровье»?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«ЗДОРОВЬЕ»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естественное состояние организма, характеризующееся его уравновешенностью с окружающей средой и отсутствием каких-либо болезненных изменений (Большая советская энциклопедия) </a:t>
            </a: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b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«ЗДОРОВЬЕ»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нормальное состояние, правильное функционирующего, неповрежденного организма. (Толковый словарь Ушакова) </a:t>
            </a: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b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«ЗДОРОВЬЕ»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состояние целеполагающей жизнедеятельности, воспроизводящей психофизиологическую потребность в добровольном напряжении (Словарь психологических понятий) </a:t>
            </a: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b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«ЗДОРОВЬЕ»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отсутствие болезней, физических дефектов, полное психическое, социально-нравственное и физиологическое благополучие. (ВОЗ).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7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4B8BBD-6325-2601-88DA-472331B7490C}"/>
              </a:ext>
            </a:extLst>
          </p:cNvPr>
          <p:cNvSpPr txBox="1"/>
          <p:nvPr/>
        </p:nvSpPr>
        <p:spPr>
          <a:xfrm>
            <a:off x="381000" y="1333500"/>
            <a:ext cx="8534400" cy="1794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«ЗДОРОВЫЙ ОБРАЗ ЖИЗНИ» </a:t>
            </a: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активная деятельность людей, направленная на сохранение и улучшение собственного здоровья. 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5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3B9630-E130-C57F-EF20-4AF76C3B3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"/>
            <a:ext cx="75438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8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85B924-C228-5C13-4B6B-D2F965FB12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543300"/>
            <a:ext cx="3148638" cy="1889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11D255-7EF5-59A9-7E46-DA8477B34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4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401FC0D-9219-EA9C-0D3A-E7AF80DD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64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D4BF56-D4A0-D88E-E676-0D46B6DE8CDA}"/>
              </a:ext>
            </a:extLst>
          </p:cNvPr>
          <p:cNvSpPr txBox="1"/>
          <p:nvPr/>
        </p:nvSpPr>
        <p:spPr>
          <a:xfrm>
            <a:off x="419100" y="342900"/>
            <a:ext cx="83058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Собрание;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открытых дверей;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Деловая игра;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круглый стол;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акции;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наглядная агитация, буклеты;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флеш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-мобы;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подвижные и спортивные игры совместно с родителями;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здоровья;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спортивные праздники и развлечения;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тренинги;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 – игра;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видеоролик;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индивидуальные беседы об организации предметно-развивающей среды в домашних условиях;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организация практикумов, мастер - классов с демонстрацией вариантов использования игрушек и спортивного инвентаря и т. д.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0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D876C5-62D2-9046-11D3-FF1E907D8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07" y="0"/>
            <a:ext cx="718938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7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8AFAE7-D9AA-C028-0C86-910988BDA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7" y="0"/>
            <a:ext cx="816428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97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410</Words>
  <Application>Microsoft Office PowerPoint</Application>
  <PresentationFormat>Экран (16:10)</PresentationFormat>
  <Paragraphs>94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Calibri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Оператор Базы</dc:creator>
  <cp:lastModifiedBy>Пользователь</cp:lastModifiedBy>
  <cp:revision>97</cp:revision>
  <dcterms:created xsi:type="dcterms:W3CDTF">2006-08-16T00:00:00Z</dcterms:created>
  <dcterms:modified xsi:type="dcterms:W3CDTF">2024-03-20T09:10:49Z</dcterms:modified>
  <dc:identifier>DAE4f_grVXE</dc:identifier>
</cp:coreProperties>
</file>